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15.xml" ContentType="application/vnd.openxmlformats-officedocument.presentationml.slide+xml"/>
  <Override PartName="/ppt/slides/slide17.xml" ContentType="application/vnd.openxmlformats-officedocument.presentationml.slide+xml"/>
  <Override PartName="/ppt/slides/slide1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80" r:id="rId3"/>
    <p:sldId id="281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E1FB-C542-443C-83FB-94AFCB245B24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7C96F-4795-4DFB-B64E-814F4AB43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868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E1FB-C542-443C-83FB-94AFCB245B24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7C96F-4795-4DFB-B64E-814F4AB43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104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E1FB-C542-443C-83FB-94AFCB245B24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7C96F-4795-4DFB-B64E-814F4AB43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394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E1FB-C542-443C-83FB-94AFCB245B24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7C96F-4795-4DFB-B64E-814F4AB43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155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E1FB-C542-443C-83FB-94AFCB245B24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7C96F-4795-4DFB-B64E-814F4AB43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65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E1FB-C542-443C-83FB-94AFCB245B24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7C96F-4795-4DFB-B64E-814F4AB43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664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E1FB-C542-443C-83FB-94AFCB245B24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7C96F-4795-4DFB-B64E-814F4AB43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421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E1FB-C542-443C-83FB-94AFCB245B24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7C96F-4795-4DFB-B64E-814F4AB43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717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E1FB-C542-443C-83FB-94AFCB245B24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7C96F-4795-4DFB-B64E-814F4AB43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518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E1FB-C542-443C-83FB-94AFCB245B24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7C96F-4795-4DFB-B64E-814F4AB43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300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E1FB-C542-443C-83FB-94AFCB245B24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7C96F-4795-4DFB-B64E-814F4AB43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234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1E1FB-C542-443C-83FB-94AFCB245B24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7C96F-4795-4DFB-B64E-814F4AB438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82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2.png"/><Relationship Id="rId4" Type="http://schemas.openxmlformats.org/officeDocument/2006/relationships/hyperlink" Target="07-woman%20sentence/20-Year%20Sentence%20for%20Woman%20Linked%20to%20Former%20S.%20Korean%20President.www.ielts2.com.mp3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mailto:midwife.shahmizad@gmail.com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73616"/>
          </a:xfrm>
        </p:spPr>
        <p:txBody>
          <a:bodyPr/>
          <a:lstStyle/>
          <a:p>
            <a:pPr algn="ctr"/>
            <a:r>
              <a:rPr lang="fa-IR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agut" panose="00000400000000000000" pitchFamily="2" charset="-78"/>
              </a:rPr>
              <a:t>مشخصات سند</a:t>
            </a:r>
            <a:endParaRPr lang="en-US" dirty="0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E6A5B8D8-0E25-450F-8B73-73C8FE6A2913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9209088" y="1162050"/>
            <a:ext cx="2887118" cy="121539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000" b="1" dirty="0">
                <a:ln w="22225">
                  <a:solidFill>
                    <a:schemeClr val="accent2"/>
                  </a:solidFill>
                  <a:prstDash val="solid"/>
                </a:ln>
                <a:cs typeface="B Yagut" panose="00000400000000000000" pitchFamily="2" charset="-78"/>
              </a:rPr>
              <a:t>مشخصات بسته آموزشی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AB90C499-C33C-4768-A2CD-0D622C568511}"/>
              </a:ext>
            </a:extLst>
          </p:cNvPr>
          <p:cNvSpPr txBox="1">
            <a:spLocks/>
          </p:cNvSpPr>
          <p:nvPr/>
        </p:nvSpPr>
        <p:spPr>
          <a:xfrm>
            <a:off x="7921126" y="2547257"/>
            <a:ext cx="4175080" cy="392431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r" defTabSz="914400" rtl="1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حیطه درس: </a:t>
            </a:r>
            <a:r>
              <a:rPr kumimoji="0" lang="fa-IR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زبان انگلیسی عمومی</a:t>
            </a:r>
            <a:endParaRPr kumimoji="0" lang="fa-IR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Yagut" panose="000004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آخرین بازنگری : </a:t>
            </a:r>
            <a:r>
              <a:rPr kumimoji="0" lang="fa-IR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99/2/15</a:t>
            </a:r>
            <a:endParaRPr kumimoji="0" lang="fa-IR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Yagut" panose="000004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نوبت تهیه: 1</a:t>
            </a:r>
          </a:p>
          <a:p>
            <a:pPr marL="342900" marR="0" lvl="0" indent="-342900" algn="r" defTabSz="914400" rtl="1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 نام فایل: </a:t>
            </a:r>
            <a:r>
              <a:rPr kumimoji="0" 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SA-</a:t>
            </a:r>
            <a:r>
              <a:rPr kumimoji="0" lang="en-US" sz="2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Zaban</a:t>
            </a:r>
            <a:r>
              <a:rPr kumimoji="0" 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 </a:t>
            </a:r>
            <a:r>
              <a:rPr kumimoji="0" lang="en-US" sz="2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Englisi</a:t>
            </a:r>
            <a:r>
              <a:rPr kumimoji="0" 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- edit 1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Yagut" panose="00000400000000000000" pitchFamily="2" charset="-78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9CC34F6-7547-4848-B729-1FD4713D1BAC}"/>
              </a:ext>
            </a:extLst>
          </p:cNvPr>
          <p:cNvSpPr txBox="1">
            <a:spLocks/>
          </p:cNvSpPr>
          <p:nvPr/>
        </p:nvSpPr>
        <p:spPr>
          <a:xfrm>
            <a:off x="2818914" y="1457249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مشخصات مدرس یا مدرسین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822959" y="2097010"/>
            <a:ext cx="6525291" cy="44736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ct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D7D31">
                  <a:lumMod val="7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نام : مینا شهمی زاد</a:t>
            </a:r>
          </a:p>
          <a:p>
            <a:pPr marL="457200" marR="0" lvl="0" indent="-457200" algn="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D7D31">
                  <a:lumMod val="7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مدرک : کارشناس مامایی</a:t>
            </a:r>
          </a:p>
          <a:p>
            <a:pPr marL="457200" marR="0" lvl="0" indent="-457200" algn="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D7D31">
                  <a:lumMod val="7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موقعیت اشتغال : مربی آموزشگاه بهورزی 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Yagut" panose="00000400000000000000" pitchFamily="2" charset="-78"/>
            </a:endParaRPr>
          </a:p>
          <a:p>
            <a:pPr marL="342900" marR="0" lvl="0" indent="-342900" algn="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مرکز آموزش بهورزی شهرستان بهشهر</a:t>
            </a:r>
          </a:p>
          <a:p>
            <a:pPr marL="342900" marR="0" lvl="0" indent="-342900" algn="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دانشگاه علوم پزشکی و خدمات بهداشتی درمانی مازندران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Yagut" panose="00000400000000000000" pitchFamily="2" charset="-78"/>
            </a:endParaRPr>
          </a:p>
        </p:txBody>
      </p:sp>
      <p:pic>
        <p:nvPicPr>
          <p:cNvPr id="9" name="Picture 2" descr="H:\اسکن مدارک\10006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554" y="1985135"/>
            <a:ext cx="1152525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960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960" y="281210"/>
            <a:ext cx="9392959" cy="998950"/>
          </a:xfrm>
        </p:spPr>
        <p:txBody>
          <a:bodyPr/>
          <a:lstStyle/>
          <a:p>
            <a:r>
              <a:rPr lang="en-US" dirty="0"/>
              <a:t>Words in Use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1280160"/>
            <a:ext cx="8698450" cy="5280660"/>
          </a:xfrm>
          <a:ln w="28575">
            <a:solidFill>
              <a:srgbClr val="C00000"/>
            </a:solidFill>
          </a:ln>
        </p:spPr>
        <p:txBody>
          <a:bodyPr anchor="ctr" anchorCtr="0">
            <a:normAutofit fontScale="92500" lnSpcReduction="20000"/>
          </a:bodyPr>
          <a:lstStyle/>
          <a:p>
            <a:r>
              <a:rPr lang="en-US" sz="2800" b="1" dirty="0"/>
              <a:t>T</a:t>
            </a:r>
            <a:r>
              <a:rPr lang="en-US" sz="2800" b="1" dirty="0" smtClean="0"/>
              <a:t>he </a:t>
            </a:r>
            <a:r>
              <a:rPr lang="en-US" sz="2800" b="1" dirty="0"/>
              <a:t>Frozen </a:t>
            </a:r>
            <a:r>
              <a:rPr lang="en-US" sz="2800" b="1" dirty="0" smtClean="0"/>
              <a:t>Future;</a:t>
            </a:r>
          </a:p>
          <a:p>
            <a:r>
              <a:rPr lang="en-US" sz="2800" dirty="0" smtClean="0"/>
              <a:t> </a:t>
            </a:r>
            <a:r>
              <a:rPr lang="en-US" sz="2800" dirty="0"/>
              <a:t>Doctors are always devising* new cures for diseases that kill people. But suppose you are dying from an incurable illness now. If only you could </a:t>
            </a:r>
            <a:r>
              <a:rPr lang="en-US" sz="2800" b="1" u="sng" dirty="0">
                <a:solidFill>
                  <a:srgbClr val="0070C0"/>
                </a:solidFill>
              </a:rPr>
              <a:t>postpone</a:t>
            </a:r>
            <a:r>
              <a:rPr lang="en-US" sz="2800" dirty="0"/>
              <a:t> death until a cure was found! Now some people are trying to do just that. One young man </a:t>
            </a:r>
            <a:r>
              <a:rPr lang="en-US" sz="2800" b="1" u="sng" dirty="0">
                <a:solidFill>
                  <a:srgbClr val="0070C0"/>
                </a:solidFill>
              </a:rPr>
              <a:t>consented</a:t>
            </a:r>
            <a:r>
              <a:rPr lang="en-US" sz="2800" dirty="0"/>
              <a:t> to having his body frozen and placed in a </a:t>
            </a:r>
            <a:r>
              <a:rPr lang="en-US" sz="2800" b="1" u="sng" dirty="0" smtClean="0">
                <a:solidFill>
                  <a:srgbClr val="0070C0"/>
                </a:solidFill>
              </a:rPr>
              <a:t>massive </a:t>
            </a:r>
            <a:r>
              <a:rPr lang="en-US" sz="2800" dirty="0"/>
              <a:t>with</a:t>
            </a:r>
            <a:r>
              <a:rPr lang="en-US" sz="2800" dirty="0" smtClean="0"/>
              <a:t> </a:t>
            </a:r>
            <a:r>
              <a:rPr lang="en-US" sz="2800" b="1" u="sng" dirty="0">
                <a:solidFill>
                  <a:srgbClr val="0070C0"/>
                </a:solidFill>
              </a:rPr>
              <a:t>capsule </a:t>
            </a:r>
            <a:r>
              <a:rPr lang="en-US" sz="2800" dirty="0"/>
              <a:t>in order to </a:t>
            </a:r>
            <a:r>
              <a:rPr lang="en-US" sz="2800" b="1" u="sng" dirty="0">
                <a:solidFill>
                  <a:srgbClr val="0070C0"/>
                </a:solidFill>
              </a:rPr>
              <a:t>preserve</a:t>
            </a:r>
            <a:r>
              <a:rPr lang="en-US" sz="2800" dirty="0"/>
              <a:t> it until doctors find a cure for his disease. </a:t>
            </a:r>
            <a:endParaRPr lang="en-US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66960" y="1280160"/>
            <a:ext cx="1920241" cy="5280660"/>
          </a:xfrm>
          <a:ln w="25400">
            <a:solidFill>
              <a:schemeClr val="accent6">
                <a:lumMod val="50000"/>
              </a:schemeClr>
            </a:solidFill>
          </a:ln>
        </p:spPr>
        <p:txBody>
          <a:bodyPr anchor="ctr" anchorCtr="0">
            <a:normAutofit fontScale="92500" lnSpcReduction="20000"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Torrent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preserve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Unforseen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Capsule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Gloomy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massive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Molest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Consented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Resent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Postponed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Denounced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unique</a:t>
            </a:r>
          </a:p>
          <a:p>
            <a:endParaRPr lang="en-US" dirty="0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83398" y="41519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992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71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960" y="281210"/>
            <a:ext cx="9392959" cy="998950"/>
          </a:xfrm>
        </p:spPr>
        <p:txBody>
          <a:bodyPr/>
          <a:lstStyle/>
          <a:p>
            <a:r>
              <a:rPr lang="en-US" dirty="0"/>
              <a:t>Words in Use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1280160"/>
            <a:ext cx="8698450" cy="5280660"/>
          </a:xfrm>
          <a:ln w="28575">
            <a:solidFill>
              <a:srgbClr val="C00000"/>
            </a:solidFill>
          </a:ln>
        </p:spPr>
        <p:txBody>
          <a:bodyPr anchor="ctr" anchorCtr="0">
            <a:normAutofit fontScale="92500" lnSpcReduction="20000"/>
          </a:bodyPr>
          <a:lstStyle/>
          <a:p>
            <a:r>
              <a:rPr lang="en-US" sz="2800" dirty="0" smtClean="0"/>
              <a:t>have </a:t>
            </a:r>
            <a:r>
              <a:rPr lang="en-US" sz="2800" b="1" u="sng" dirty="0">
                <a:solidFill>
                  <a:srgbClr val="FEFFFF"/>
                </a:solidFill>
              </a:rPr>
              <a:t>denounced</a:t>
            </a:r>
            <a:r>
              <a:rPr lang="en-US" sz="2800" dirty="0"/>
              <a:t> this </a:t>
            </a:r>
            <a:r>
              <a:rPr lang="en-US" sz="2800" b="1" u="sng" dirty="0">
                <a:solidFill>
                  <a:srgbClr val="FEFFFF"/>
                </a:solidFill>
              </a:rPr>
              <a:t>unique</a:t>
            </a:r>
            <a:r>
              <a:rPr lang="en-US" sz="2800" dirty="0"/>
              <a:t> experiment with a </a:t>
            </a:r>
            <a:r>
              <a:rPr lang="en-US" sz="2800" b="1" u="sng" dirty="0">
                <a:solidFill>
                  <a:srgbClr val="FEFFFF"/>
                </a:solidFill>
              </a:rPr>
              <a:t>torrent</a:t>
            </a:r>
            <a:r>
              <a:rPr lang="en-US" sz="2800" dirty="0"/>
              <a:t> of angry words. They </a:t>
            </a:r>
            <a:r>
              <a:rPr lang="en-US" sz="2800" b="1" u="sng" dirty="0">
                <a:solidFill>
                  <a:srgbClr val="FEFFFF"/>
                </a:solidFill>
              </a:rPr>
              <a:t>resent</a:t>
            </a:r>
            <a:r>
              <a:rPr lang="en-US" sz="2800" dirty="0"/>
              <a:t> human attempts to </a:t>
            </a:r>
            <a:r>
              <a:rPr lang="en-US" sz="2800" b="1" u="sng" dirty="0">
                <a:solidFill>
                  <a:srgbClr val="FEFFFF"/>
                </a:solidFill>
              </a:rPr>
              <a:t>molest</a:t>
            </a:r>
            <a:r>
              <a:rPr lang="en-US" sz="2800" dirty="0"/>
              <a:t> the natural order of life and death. There is also a </a:t>
            </a:r>
            <a:r>
              <a:rPr lang="en-US" sz="2800" b="1" u="sng" dirty="0">
                <a:solidFill>
                  <a:srgbClr val="FEFFFF"/>
                </a:solidFill>
              </a:rPr>
              <a:t>gloomy</a:t>
            </a:r>
            <a:r>
              <a:rPr lang="en-US" sz="2800" dirty="0"/>
              <a:t> fear that the world is already overcrowded and that people have to die to make room for those who are about to be born. If the experiment works, </a:t>
            </a:r>
            <a:r>
              <a:rPr lang="en-US" sz="2800" b="1" u="sng" dirty="0">
                <a:solidFill>
                  <a:srgbClr val="FEFFFF"/>
                </a:solidFill>
              </a:rPr>
              <a:t>unforeseen</a:t>
            </a:r>
            <a:r>
              <a:rPr lang="en-US" sz="2800" dirty="0"/>
              <a:t> problems undoubtedly* will arise. </a:t>
            </a:r>
            <a:endParaRPr lang="en-US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66960" y="1280160"/>
            <a:ext cx="1920241" cy="5280660"/>
          </a:xfrm>
          <a:ln w="25400">
            <a:solidFill>
              <a:schemeClr val="accent6">
                <a:lumMod val="50000"/>
              </a:schemeClr>
            </a:solidFill>
          </a:ln>
        </p:spPr>
        <p:txBody>
          <a:bodyPr anchor="ctr" anchorCtr="0">
            <a:normAutofit fontScale="92500" lnSpcReduction="20000"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Torrent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preserve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Unforseen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Capsule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Gloomy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massive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Molest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Consented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Resent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Postponed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Denounced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unique</a:t>
            </a:r>
          </a:p>
          <a:p>
            <a:endParaRPr lang="en-US" dirty="0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83398" y="29332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545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6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960" y="281210"/>
            <a:ext cx="9392959" cy="998950"/>
          </a:xfrm>
        </p:spPr>
        <p:txBody>
          <a:bodyPr/>
          <a:lstStyle/>
          <a:p>
            <a:r>
              <a:rPr lang="en-US" dirty="0"/>
              <a:t>Words in Use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1280160"/>
            <a:ext cx="8698450" cy="5280660"/>
          </a:xfrm>
          <a:ln w="28575">
            <a:solidFill>
              <a:srgbClr val="C00000"/>
            </a:solidFill>
          </a:ln>
        </p:spPr>
        <p:txBody>
          <a:bodyPr anchor="ctr" anchorCtr="0">
            <a:normAutofit fontScale="92500" lnSpcReduction="20000"/>
          </a:bodyPr>
          <a:lstStyle/>
          <a:p>
            <a:pPr lvl="0"/>
            <a:r>
              <a:rPr lang="en-US" dirty="0">
                <a:solidFill>
                  <a:prstClr val="black"/>
                </a:solidFill>
              </a:rPr>
              <a:t>Some people have </a:t>
            </a:r>
            <a:r>
              <a:rPr lang="en-US" sz="2800" b="1" u="sng" dirty="0" smtClean="0">
                <a:solidFill>
                  <a:srgbClr val="0070C0"/>
                </a:solidFill>
              </a:rPr>
              <a:t>denounced</a:t>
            </a:r>
            <a:r>
              <a:rPr lang="en-US" sz="2800" dirty="0" smtClean="0"/>
              <a:t> </a:t>
            </a:r>
            <a:r>
              <a:rPr lang="en-US" sz="2800" dirty="0"/>
              <a:t>this </a:t>
            </a:r>
            <a:r>
              <a:rPr lang="en-US" sz="2800" b="1" u="sng" dirty="0">
                <a:solidFill>
                  <a:srgbClr val="0070C0"/>
                </a:solidFill>
              </a:rPr>
              <a:t>unique</a:t>
            </a:r>
            <a:r>
              <a:rPr lang="en-US" sz="2800" dirty="0"/>
              <a:t> experiment with a </a:t>
            </a:r>
            <a:r>
              <a:rPr lang="en-US" sz="2800" b="1" u="sng" dirty="0">
                <a:solidFill>
                  <a:srgbClr val="0070C0"/>
                </a:solidFill>
              </a:rPr>
              <a:t>torrent</a:t>
            </a:r>
            <a:r>
              <a:rPr lang="en-US" sz="2800" dirty="0"/>
              <a:t> of angry words. They </a:t>
            </a:r>
            <a:r>
              <a:rPr lang="en-US" sz="2800" b="1" u="sng" dirty="0">
                <a:solidFill>
                  <a:srgbClr val="0070C0"/>
                </a:solidFill>
              </a:rPr>
              <a:t>resent</a:t>
            </a:r>
            <a:r>
              <a:rPr lang="en-US" sz="2800" dirty="0"/>
              <a:t> human attempts to </a:t>
            </a:r>
            <a:r>
              <a:rPr lang="en-US" sz="2800" b="1" u="sng" dirty="0">
                <a:solidFill>
                  <a:srgbClr val="0070C0"/>
                </a:solidFill>
              </a:rPr>
              <a:t>molest</a:t>
            </a:r>
            <a:r>
              <a:rPr lang="en-US" sz="2800" dirty="0"/>
              <a:t> the natural order of life and death. There is also a </a:t>
            </a:r>
            <a:r>
              <a:rPr lang="en-US" sz="2800" b="1" u="sng" dirty="0">
                <a:solidFill>
                  <a:srgbClr val="0070C0"/>
                </a:solidFill>
              </a:rPr>
              <a:t>gloomy</a:t>
            </a:r>
            <a:r>
              <a:rPr lang="en-US" sz="2800" dirty="0"/>
              <a:t> fear that the world is already overcrowded and that people have to die to make room for those who are about to be born. If the experiment works, </a:t>
            </a:r>
            <a:r>
              <a:rPr lang="en-US" sz="2800" b="1" u="sng" dirty="0">
                <a:solidFill>
                  <a:srgbClr val="0070C0"/>
                </a:solidFill>
              </a:rPr>
              <a:t>unforeseen</a:t>
            </a:r>
            <a:r>
              <a:rPr lang="en-US" sz="2800" dirty="0"/>
              <a:t> problems undoubtedly* will arise. </a:t>
            </a:r>
            <a:endParaRPr lang="en-US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66960" y="1280160"/>
            <a:ext cx="1920241" cy="5280660"/>
          </a:xfrm>
          <a:ln w="25400">
            <a:solidFill>
              <a:schemeClr val="accent6">
                <a:lumMod val="50000"/>
              </a:schemeClr>
            </a:solidFill>
          </a:ln>
        </p:spPr>
        <p:txBody>
          <a:bodyPr anchor="ctr" anchorCtr="0">
            <a:normAutofit fontScale="92500" lnSpcReduction="20000"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Torrent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preserve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Unforseen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Capsule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Gloomy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massive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Molest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Consented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Resent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Postponed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Denounced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unique</a:t>
            </a:r>
          </a:p>
          <a:p>
            <a:endParaRPr lang="en-US" dirty="0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92015" y="53700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390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304365"/>
            <a:ext cx="10509529" cy="53054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rgbClr val="C00000"/>
                </a:solidFill>
              </a:rPr>
              <a:t>word’s you need in this file </a:t>
            </a:r>
            <a:r>
              <a:rPr lang="en-US" sz="2800" b="1" dirty="0" smtClean="0">
                <a:solidFill>
                  <a:srgbClr val="C00000"/>
                </a:solidFill>
              </a:rPr>
              <a:t>:</a:t>
            </a:r>
          </a:p>
          <a:p>
            <a:pPr marL="0" indent="0">
              <a:buNone/>
            </a:pPr>
            <a:endParaRPr lang="en-US" dirty="0"/>
          </a:p>
          <a:p>
            <a:pPr>
              <a:lnSpc>
                <a:spcPct val="150000"/>
              </a:lnSpc>
            </a:pPr>
            <a:r>
              <a:rPr lang="en-US" sz="2800" b="1" dirty="0"/>
              <a:t>scandal – n. a case of wrongdoing that shocks many people</a:t>
            </a:r>
          </a:p>
          <a:p>
            <a:pPr>
              <a:lnSpc>
                <a:spcPct val="150000"/>
              </a:lnSpc>
            </a:pPr>
            <a:r>
              <a:rPr lang="en-US" sz="2800" b="1" dirty="0"/>
              <a:t>bribery – n. the act or crime of paying money to an </a:t>
            </a:r>
            <a:r>
              <a:rPr lang="en-US" sz="2800" b="1" dirty="0" smtClean="0"/>
              <a:t>official </a:t>
            </a:r>
            <a:r>
              <a:rPr lang="en-US" sz="2800" b="1" dirty="0"/>
              <a:t>in order to get something</a:t>
            </a:r>
          </a:p>
          <a:p>
            <a:pPr>
              <a:lnSpc>
                <a:spcPct val="150000"/>
              </a:lnSpc>
            </a:pPr>
            <a:r>
              <a:rPr lang="en-US" sz="2800" b="1" dirty="0"/>
              <a:t>meddle – v. to become involved in concerns of others when </a:t>
            </a:r>
            <a:r>
              <a:rPr lang="en-US" sz="2800" b="1" dirty="0" smtClean="0"/>
              <a:t>your </a:t>
            </a:r>
            <a:r>
              <a:rPr lang="en-US" sz="2800" b="1" dirty="0"/>
              <a:t>involvement is unwanted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37034" y="30437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010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48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304365"/>
            <a:ext cx="10509529" cy="49135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rgbClr val="C00000"/>
                </a:solidFill>
              </a:rPr>
              <a:t>word’s you need in this file </a:t>
            </a:r>
            <a:r>
              <a:rPr lang="en-US" sz="2800" b="1" dirty="0" smtClean="0">
                <a:solidFill>
                  <a:srgbClr val="C00000"/>
                </a:solidFill>
              </a:rPr>
              <a:t>:</a:t>
            </a:r>
          </a:p>
          <a:p>
            <a:pPr marL="0" indent="0">
              <a:buNone/>
            </a:pPr>
            <a:endParaRPr lang="en-US" dirty="0"/>
          </a:p>
          <a:p>
            <a:pPr>
              <a:lnSpc>
                <a:spcPct val="150000"/>
              </a:lnSpc>
            </a:pPr>
            <a:r>
              <a:rPr lang="en-US" sz="2800" b="1" dirty="0" smtClean="0"/>
              <a:t>impeach </a:t>
            </a:r>
            <a:r>
              <a:rPr lang="en-US" sz="2800" b="1" dirty="0"/>
              <a:t>– v. to bring charges against a public </a:t>
            </a:r>
            <a:r>
              <a:rPr lang="en-US" sz="2800" b="1" dirty="0" smtClean="0"/>
              <a:t>official</a:t>
            </a:r>
            <a:endParaRPr lang="en-US" sz="2800" b="1" dirty="0"/>
          </a:p>
          <a:p>
            <a:pPr>
              <a:lnSpc>
                <a:spcPct val="150000"/>
              </a:lnSpc>
            </a:pPr>
            <a:r>
              <a:rPr lang="en-US" sz="2800" b="1" dirty="0"/>
              <a:t>cult – n. a small, religious group that is not connected to any larger group that is believed </a:t>
            </a:r>
            <a:r>
              <a:rPr lang="en-US" sz="2800" b="1" dirty="0" smtClean="0"/>
              <a:t>to have </a:t>
            </a:r>
            <a:r>
              <a:rPr lang="en-US" sz="2800" b="1" dirty="0"/>
              <a:t>extreme ideas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60929" y="27911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94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10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304365"/>
            <a:ext cx="10509529" cy="51617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rgbClr val="C00000"/>
                </a:solidFill>
              </a:rPr>
              <a:t>word’s you need in this file </a:t>
            </a:r>
            <a:r>
              <a:rPr lang="en-US" sz="2800" b="1" dirty="0" smtClean="0">
                <a:solidFill>
                  <a:srgbClr val="C00000"/>
                </a:solidFill>
              </a:rPr>
              <a:t>:</a:t>
            </a:r>
          </a:p>
          <a:p>
            <a:pPr marL="0" indent="0">
              <a:buNone/>
            </a:pPr>
            <a:endParaRPr lang="en-US" dirty="0"/>
          </a:p>
          <a:p>
            <a:pPr>
              <a:lnSpc>
                <a:spcPct val="150000"/>
              </a:lnSpc>
            </a:pPr>
            <a:r>
              <a:rPr lang="en-US" sz="2800" b="1" dirty="0" smtClean="0"/>
              <a:t>duty-free </a:t>
            </a:r>
            <a:r>
              <a:rPr lang="en-US" sz="2800" b="1" dirty="0"/>
              <a:t>– adj. selling goods that will not be taxed when taken to another country</a:t>
            </a:r>
          </a:p>
          <a:p>
            <a:pPr>
              <a:lnSpc>
                <a:spcPct val="150000"/>
              </a:lnSpc>
            </a:pPr>
            <a:r>
              <a:rPr lang="en-US" sz="2800" b="1" dirty="0"/>
              <a:t>heir – n. a person who has the legal right to receive the property of someone </a:t>
            </a:r>
            <a:r>
              <a:rPr lang="en-US" sz="2800" b="1" dirty="0" smtClean="0"/>
              <a:t>after </a:t>
            </a:r>
            <a:r>
              <a:rPr lang="en-US" sz="2800" b="1" dirty="0"/>
              <a:t>they die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97994" y="30437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958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26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>
                <a:hlinkClick r:id="rId4" action="ppaction://hlinkfile"/>
              </a:rPr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873278"/>
            <a:ext cx="10509529" cy="4124597"/>
          </a:xfrm>
          <a:ln w="25400"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2600" b="1" dirty="0" smtClean="0"/>
              <a:t>The </a:t>
            </a:r>
            <a:r>
              <a:rPr lang="en-US" sz="2600" b="1" dirty="0"/>
              <a:t>woman whose dealings with former South Korean President Park Geun-hye led to </a:t>
            </a:r>
            <a:r>
              <a:rPr lang="en-US" sz="2600" b="1" dirty="0" smtClean="0"/>
              <a:t>her removal </a:t>
            </a:r>
            <a:r>
              <a:rPr lang="en-US" sz="2600" b="1" dirty="0"/>
              <a:t>from </a:t>
            </a:r>
            <a:r>
              <a:rPr lang="en-US" sz="2600" b="1" dirty="0" smtClean="0"/>
              <a:t>office </a:t>
            </a:r>
            <a:r>
              <a:rPr lang="en-US" sz="2600" b="1" dirty="0"/>
              <a:t>has been sentenced to 20 years in prison.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2600" b="1" dirty="0" smtClean="0"/>
              <a:t>The </a:t>
            </a:r>
            <a:r>
              <a:rPr lang="en-US" sz="2600" b="1" dirty="0"/>
              <a:t>Seoul Central District Court announced the sentencing of Choi Soon-</a:t>
            </a:r>
            <a:r>
              <a:rPr lang="en-US" sz="2600" b="1" dirty="0" err="1"/>
              <a:t>sil</a:t>
            </a:r>
            <a:r>
              <a:rPr lang="en-US" sz="2600" b="1" dirty="0"/>
              <a:t> on Tuesday. </a:t>
            </a:r>
            <a:r>
              <a:rPr lang="en-US" sz="2600" b="1" dirty="0" smtClean="0"/>
              <a:t>The court </a:t>
            </a:r>
            <a:r>
              <a:rPr lang="en-US" sz="2600" b="1" dirty="0"/>
              <a:t>ordered Choi to pay a </a:t>
            </a:r>
            <a:r>
              <a:rPr lang="en-US" sz="2600" b="1" dirty="0" smtClean="0"/>
              <a:t>fine </a:t>
            </a:r>
            <a:r>
              <a:rPr lang="en-US" sz="2600" b="1" dirty="0"/>
              <a:t>of nearly $17 million.</a:t>
            </a:r>
          </a:p>
        </p:txBody>
      </p:sp>
      <p:sp>
        <p:nvSpPr>
          <p:cNvPr id="4" name="Rectangle 3"/>
          <p:cNvSpPr/>
          <p:nvPr/>
        </p:nvSpPr>
        <p:spPr>
          <a:xfrm>
            <a:off x="635726" y="-83668"/>
            <a:ext cx="6096000" cy="1956946"/>
          </a:xfrm>
          <a:prstGeom prst="rect">
            <a:avLst/>
          </a:prstGeom>
        </p:spPr>
        <p:txBody>
          <a:bodyPr>
            <a:spAutoFit/>
          </a:bodyPr>
          <a:lstStyle/>
          <a:p>
            <a:pPr marL="400050" marR="0" lvl="1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20-Year Sentence for Woman Linked to Former S. Korean President</a:t>
            </a:r>
          </a:p>
          <a:p>
            <a:pPr marL="400050" marR="0" lvl="1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February 13, 2018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07593" y="27911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954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76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632857"/>
            <a:ext cx="10509529" cy="4457700"/>
          </a:xfrm>
          <a:ln w="25400">
            <a:solidFill>
              <a:schemeClr val="accent1"/>
            </a:solidFill>
          </a:ln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US" sz="4200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4200" b="1" dirty="0"/>
              <a:t>She was found guilty on charges of abuse of power, bribery and meddling in state </a:t>
            </a:r>
            <a:r>
              <a:rPr lang="en-US" sz="4200" b="1" dirty="0" smtClean="0"/>
              <a:t>affairs</a:t>
            </a:r>
            <a:r>
              <a:rPr lang="en-US" sz="4200" b="1" dirty="0"/>
              <a:t>.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4200" b="1" dirty="0" smtClean="0"/>
              <a:t>The </a:t>
            </a:r>
            <a:r>
              <a:rPr lang="en-US" sz="4200" b="1" dirty="0"/>
              <a:t>scandal involving Choi, Park, other government </a:t>
            </a:r>
            <a:r>
              <a:rPr lang="en-US" sz="4200" b="1" dirty="0" smtClean="0"/>
              <a:t>officials </a:t>
            </a:r>
            <a:r>
              <a:rPr lang="en-US" sz="4200" b="1" dirty="0"/>
              <a:t>and business leaders led to </a:t>
            </a:r>
            <a:r>
              <a:rPr lang="en-US" sz="4200" b="1" dirty="0" smtClean="0"/>
              <a:t>huge protests </a:t>
            </a:r>
            <a:r>
              <a:rPr lang="en-US" sz="4200" b="1" dirty="0"/>
              <a:t>across the country.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4200" b="1" dirty="0"/>
              <a:t>As a result, South Korea’s National Assembly voted to impeach Park in late 2016. </a:t>
            </a:r>
            <a:r>
              <a:rPr lang="en-US" sz="4200" b="1" dirty="0" smtClean="0"/>
              <a:t>the Supreme Court </a:t>
            </a:r>
            <a:r>
              <a:rPr lang="en-US" sz="4200" b="1" dirty="0"/>
              <a:t>voted to remove her from </a:t>
            </a:r>
            <a:r>
              <a:rPr lang="en-US" sz="4200" b="1" dirty="0" smtClean="0"/>
              <a:t>office </a:t>
            </a:r>
            <a:r>
              <a:rPr lang="en-US" sz="4200" b="1" dirty="0"/>
              <a:t>last year. </a:t>
            </a:r>
            <a:r>
              <a:rPr lang="en-US" sz="4200" b="1" dirty="0" smtClean="0"/>
              <a:t>this </a:t>
            </a:r>
            <a:r>
              <a:rPr lang="en-US" sz="4200" b="1" dirty="0"/>
              <a:t>led to early presidential elections, won </a:t>
            </a:r>
            <a:r>
              <a:rPr lang="en-US" sz="4200" b="1" dirty="0" smtClean="0"/>
              <a:t>by current </a:t>
            </a:r>
            <a:r>
              <a:rPr lang="en-US" sz="4200" b="1" dirty="0"/>
              <a:t>president Moon Jae-in.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11205" y="2958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306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425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760220"/>
            <a:ext cx="10509529" cy="4434840"/>
          </a:xfrm>
          <a:ln w="25400">
            <a:solidFill>
              <a:schemeClr val="accent1"/>
            </a:solidFill>
          </a:ln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sz="4200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4200" b="1" dirty="0" smtClean="0"/>
              <a:t>Have too much Influence </a:t>
            </a:r>
            <a:r>
              <a:rPr lang="en-US" sz="4200" b="1" dirty="0"/>
              <a:t>over the </a:t>
            </a:r>
            <a:r>
              <a:rPr lang="en-US" sz="4200" b="1" dirty="0" smtClean="0"/>
              <a:t>economy;</a:t>
            </a:r>
            <a:endParaRPr lang="en-US" sz="4200" b="1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4200" b="1" dirty="0"/>
              <a:t>Choi Soon-</a:t>
            </a:r>
            <a:r>
              <a:rPr lang="en-US" sz="4200" b="1" dirty="0" err="1"/>
              <a:t>sil</a:t>
            </a:r>
            <a:r>
              <a:rPr lang="en-US" sz="4200" b="1" dirty="0"/>
              <a:t> was accused of having strong </a:t>
            </a:r>
            <a:r>
              <a:rPr lang="en-US" sz="4200" b="1" dirty="0" smtClean="0"/>
              <a:t>influence </a:t>
            </a:r>
            <a:r>
              <a:rPr lang="en-US" sz="4200" b="1" dirty="0"/>
              <a:t>over the former president, which </a:t>
            </a:r>
            <a:r>
              <a:rPr lang="en-US" sz="4200" b="1" dirty="0" smtClean="0"/>
              <a:t>some observers </a:t>
            </a:r>
            <a:r>
              <a:rPr lang="en-US" sz="4200" b="1" dirty="0"/>
              <a:t>described as a “cult-like” control. </a:t>
            </a:r>
            <a:r>
              <a:rPr lang="en-US" sz="4200" b="1" dirty="0" smtClean="0"/>
              <a:t>the </a:t>
            </a:r>
            <a:r>
              <a:rPr lang="en-US" sz="4200" b="1" dirty="0"/>
              <a:t>62-year-old longtime friend of Park held </a:t>
            </a:r>
            <a:r>
              <a:rPr lang="en-US" sz="4200" b="1" dirty="0" smtClean="0"/>
              <a:t>no government </a:t>
            </a:r>
            <a:r>
              <a:rPr lang="en-US" sz="4200" b="1" dirty="0"/>
              <a:t>position, but she had </a:t>
            </a:r>
            <a:r>
              <a:rPr lang="en-US" sz="4200" b="1" dirty="0" smtClean="0"/>
              <a:t>influence </a:t>
            </a:r>
            <a:r>
              <a:rPr lang="en-US" sz="4200" b="1" dirty="0"/>
              <a:t>over the </a:t>
            </a:r>
            <a:r>
              <a:rPr lang="en-US" sz="4200" b="1" dirty="0" smtClean="0"/>
              <a:t>president’s </a:t>
            </a:r>
            <a:r>
              <a:rPr lang="en-US" sz="4200" b="1" dirty="0"/>
              <a:t>decisions.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76371" y="2958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44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77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760220"/>
            <a:ext cx="10509529" cy="4434840"/>
          </a:xfrm>
          <a:ln w="25400">
            <a:solidFill>
              <a:schemeClr val="accent1"/>
            </a:solidFill>
          </a:ln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4200" dirty="0" smtClean="0"/>
              <a:t>    Park and </a:t>
            </a:r>
            <a:r>
              <a:rPr lang="en-US" sz="4200" dirty="0" err="1" smtClean="0"/>
              <a:t>choi</a:t>
            </a:r>
            <a:r>
              <a:rPr lang="en-US" sz="4200" dirty="0" smtClean="0"/>
              <a:t> had known each other since 1970th</a:t>
            </a:r>
            <a:endParaRPr lang="en-US" sz="4200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4200" b="1" dirty="0"/>
              <a:t>Choi also was found guilty of using her relationship with Park to force large businesses </a:t>
            </a:r>
            <a:r>
              <a:rPr lang="en-US" sz="4200" b="1" dirty="0" smtClean="0"/>
              <a:t>to donate </a:t>
            </a:r>
            <a:r>
              <a:rPr lang="en-US" sz="4200" b="1" dirty="0"/>
              <a:t>more than $68 million to two </a:t>
            </a:r>
            <a:r>
              <a:rPr lang="en-US" sz="4200" b="1" dirty="0" smtClean="0"/>
              <a:t>non-profit </a:t>
            </a:r>
            <a:r>
              <a:rPr lang="en-US" sz="4200" b="1" dirty="0"/>
              <a:t>corporations she controlled.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4200" b="1" dirty="0"/>
              <a:t>Business leaders connected to the case also received jail </a:t>
            </a:r>
            <a:r>
              <a:rPr lang="en-US" sz="4200" b="1" dirty="0" smtClean="0"/>
              <a:t>sentences.</a:t>
            </a:r>
            <a:endParaRPr lang="en-US" sz="4200" b="1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46039" y="27911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612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76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966788" y="696913"/>
            <a:ext cx="10342562" cy="5951537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General Aims</a:t>
            </a:r>
          </a:p>
          <a:p>
            <a:r>
              <a:rPr lang="en-US" sz="2800" dirty="0" smtClean="0"/>
              <a:t>This unit is designed to help learning a number of words and the skills involved in using context clue and to promote your reading comprehensio</a:t>
            </a:r>
            <a:r>
              <a:rPr lang="en-US" sz="2400" dirty="0" smtClean="0"/>
              <a:t>n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208584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619794"/>
            <a:ext cx="10509529" cy="4575266"/>
          </a:xfrm>
          <a:ln w="25400">
            <a:solidFill>
              <a:schemeClr val="accent1"/>
            </a:solidFill>
          </a:ln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en-US" sz="4200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4200" b="1" dirty="0" smtClean="0"/>
              <a:t>the </a:t>
            </a:r>
            <a:r>
              <a:rPr lang="en-US" sz="4200" b="1" dirty="0"/>
              <a:t>court sentenced the chairman of the </a:t>
            </a:r>
            <a:r>
              <a:rPr lang="en-US" sz="4200" b="1" dirty="0" err="1"/>
              <a:t>Lotte</a:t>
            </a:r>
            <a:r>
              <a:rPr lang="en-US" sz="4200" b="1" dirty="0"/>
              <a:t> Group, Sin Dong-bin, to two and a half years </a:t>
            </a:r>
            <a:r>
              <a:rPr lang="en-US" sz="4200" b="1" dirty="0" smtClean="0"/>
              <a:t>in prison </a:t>
            </a:r>
            <a:r>
              <a:rPr lang="en-US" sz="4200" b="1" dirty="0"/>
              <a:t>on bribery charges</a:t>
            </a:r>
            <a:r>
              <a:rPr lang="en-US" sz="4200" b="1" dirty="0" smtClean="0"/>
              <a:t>.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4200" b="1" dirty="0" smtClean="0"/>
              <a:t> </a:t>
            </a:r>
            <a:r>
              <a:rPr lang="en-US" sz="4200" b="1" dirty="0"/>
              <a:t>Sin was charged with giving over $6 million to a group </a:t>
            </a:r>
            <a:r>
              <a:rPr lang="en-US" sz="4200" b="1" dirty="0" smtClean="0"/>
              <a:t>Choi supported </a:t>
            </a:r>
            <a:r>
              <a:rPr lang="en-US" sz="4200" b="1" dirty="0"/>
              <a:t>in exchange for state permission to open a duty-free store and other things.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17248" y="27911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839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59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760220"/>
            <a:ext cx="10509529" cy="4434840"/>
          </a:xfrm>
          <a:ln w="25400">
            <a:solidFill>
              <a:schemeClr val="accent1"/>
            </a:solidFill>
          </a:ln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US" sz="4200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4200" b="1" dirty="0"/>
              <a:t>A former aide to Park also received a six-year sentence for abuse of power.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4200" b="1" dirty="0"/>
              <a:t>Last week, another person linked to the case had his sentence suspended and was </a:t>
            </a:r>
            <a:r>
              <a:rPr lang="en-US" sz="4200" b="1" dirty="0" smtClean="0"/>
              <a:t>released from </a:t>
            </a:r>
            <a:r>
              <a:rPr lang="en-US" sz="4200" b="1" dirty="0"/>
              <a:t>prison.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4200" b="1" dirty="0"/>
              <a:t>Lee Jae-young is heir to the wealth of the family that controls much of Samsung Electronics</a:t>
            </a:r>
            <a:r>
              <a:rPr lang="en-US" sz="4200" b="1" dirty="0" smtClean="0"/>
              <a:t>, one </a:t>
            </a:r>
            <a:r>
              <a:rPr lang="en-US" sz="4200" b="1" dirty="0"/>
              <a:t>of South Korea’s biggest companies.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67365" y="27911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26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82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760220"/>
            <a:ext cx="10509529" cy="4434840"/>
          </a:xfrm>
          <a:ln w="25400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4200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3200" b="1" dirty="0" smtClean="0"/>
              <a:t>Lee </a:t>
            </a:r>
            <a:r>
              <a:rPr lang="en-US" sz="3200" b="1" dirty="0"/>
              <a:t>was sentenced last August to </a:t>
            </a:r>
            <a:r>
              <a:rPr lang="en-US" sz="3200" b="1" dirty="0" smtClean="0"/>
              <a:t>five </a:t>
            </a:r>
            <a:r>
              <a:rPr lang="en-US" sz="3200" b="1" dirty="0"/>
              <a:t>years in prison for bribery and a number of </a:t>
            </a:r>
            <a:r>
              <a:rPr lang="en-US" sz="3200" b="1" dirty="0" smtClean="0"/>
              <a:t>other financial </a:t>
            </a:r>
            <a:r>
              <a:rPr lang="en-US" sz="3200" b="1" dirty="0"/>
              <a:t>crimes linked to the Choi scandal.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3200" b="1" dirty="0"/>
              <a:t>I’m Mario Ritter.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17248" y="37165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68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49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49035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1123950" y="639763"/>
            <a:ext cx="10541000" cy="6218237"/>
          </a:xfrm>
        </p:spPr>
        <p:txBody>
          <a:bodyPr/>
          <a:lstStyle/>
          <a:p>
            <a:r>
              <a:rPr lang="en-US" sz="3600" dirty="0" smtClean="0">
                <a:solidFill>
                  <a:srgbClr val="FF0000"/>
                </a:solidFill>
              </a:rPr>
              <a:t>References</a:t>
            </a:r>
          </a:p>
          <a:p>
            <a:r>
              <a:rPr lang="en-US" sz="2800" dirty="0" smtClean="0"/>
              <a:t>504 Essential words</a:t>
            </a:r>
          </a:p>
          <a:p>
            <a:r>
              <a:rPr lang="en-US" sz="2800" dirty="0" smtClean="0"/>
              <a:t>Grammar in use</a:t>
            </a:r>
          </a:p>
          <a:p>
            <a:r>
              <a:rPr lang="en-US" sz="2800" dirty="0" smtClean="0"/>
              <a:t>Site of BBC learning English</a:t>
            </a:r>
          </a:p>
          <a:p>
            <a:r>
              <a:rPr lang="en-US" sz="2800" dirty="0" err="1" smtClean="0"/>
              <a:t>Voa</a:t>
            </a:r>
            <a:r>
              <a:rPr lang="en-US" sz="2800" dirty="0" smtClean="0"/>
              <a:t> learning English</a:t>
            </a:r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333395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1031875" y="352425"/>
            <a:ext cx="10033000" cy="6192838"/>
          </a:xfrm>
        </p:spPr>
        <p:txBody>
          <a:bodyPr/>
          <a:lstStyle/>
          <a:p>
            <a:r>
              <a:rPr lang="en-US" sz="3200" dirty="0" smtClean="0"/>
              <a:t>Please send your comments and suggestions about this training package to the </a:t>
            </a:r>
            <a:r>
              <a:rPr lang="en-US" dirty="0" smtClean="0"/>
              <a:t>following address</a:t>
            </a:r>
          </a:p>
          <a:p>
            <a:r>
              <a:rPr lang="en-US" dirty="0" smtClean="0">
                <a:hlinkClick r:id="rId2"/>
              </a:rPr>
              <a:t>midwife.shahmizad@gmail.com</a:t>
            </a:r>
            <a:endParaRPr lang="en-US" dirty="0" smtClean="0"/>
          </a:p>
          <a:p>
            <a:r>
              <a:rPr lang="en-US" smtClean="0"/>
              <a:t>Fax num:01134525552</a:t>
            </a:r>
            <a:endParaRPr lang="en-US" dirty="0" smtClean="0"/>
          </a:p>
          <a:p>
            <a:endParaRPr lang="en-US" dirty="0"/>
          </a:p>
          <a:p>
            <a:r>
              <a:rPr lang="en-US" sz="2800" dirty="0" err="1" smtClean="0"/>
              <a:t>Mazandaran</a:t>
            </a:r>
            <a:r>
              <a:rPr lang="en-US" sz="2800" dirty="0" smtClean="0"/>
              <a:t> university of medical science</a:t>
            </a:r>
          </a:p>
          <a:p>
            <a:endParaRPr lang="en-US" dirty="0"/>
          </a:p>
          <a:p>
            <a:r>
              <a:rPr lang="en-US" sz="3200" dirty="0" smtClean="0"/>
              <a:t>Wishing you more and more success</a:t>
            </a:r>
            <a:endParaRPr lang="fa-IR" sz="3200" dirty="0"/>
          </a:p>
        </p:txBody>
      </p:sp>
    </p:spTree>
    <p:extLst>
      <p:ext uri="{BB962C8B-B14F-4D97-AF65-F5344CB8AC3E}">
        <p14:creationId xmlns:p14="http://schemas.microsoft.com/office/powerpoint/2010/main" val="4162823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74713" y="392113"/>
            <a:ext cx="10629900" cy="6021387"/>
          </a:xfrm>
        </p:spPr>
        <p:txBody>
          <a:bodyPr/>
          <a:lstStyle/>
          <a:p>
            <a:r>
              <a:rPr lang="en-US" sz="3600" dirty="0" smtClean="0">
                <a:solidFill>
                  <a:srgbClr val="FF0000"/>
                </a:solidFill>
              </a:rPr>
              <a:t>Behavioral objectives</a:t>
            </a:r>
          </a:p>
          <a:p>
            <a:r>
              <a:rPr lang="en-US" sz="2800" dirty="0" smtClean="0"/>
              <a:t>Define the meaning of the words of a unit</a:t>
            </a:r>
          </a:p>
          <a:p>
            <a:r>
              <a:rPr lang="en-US" sz="2800" dirty="0" smtClean="0"/>
              <a:t>Do word formation and comprehension exercise</a:t>
            </a:r>
          </a:p>
          <a:p>
            <a:r>
              <a:rPr lang="en-US" sz="2800" dirty="0" smtClean="0"/>
              <a:t>Do word formation chart exercise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7478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4594" y="940527"/>
            <a:ext cx="7925389" cy="14891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200" b="1" dirty="0" smtClean="0"/>
              <a:t>Chapter seven</a:t>
            </a:r>
          </a:p>
          <a:p>
            <a:endParaRPr lang="en-US" sz="3200" b="1" dirty="0" smtClean="0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97399" y="94052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8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418012"/>
            <a:ext cx="8911687" cy="67926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Vocab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2341" y="1528355"/>
            <a:ext cx="4457112" cy="1306285"/>
          </a:xfrm>
          <a:ln>
            <a:solidFill>
              <a:srgbClr val="FF0000"/>
            </a:solidFill>
            <a:prstDash val="solid"/>
          </a:ln>
        </p:spPr>
        <p:txBody>
          <a:bodyPr>
            <a:normAutofit fontScale="85000" lnSpcReduction="10000"/>
          </a:bodyPr>
          <a:lstStyle/>
          <a:p>
            <a:r>
              <a:rPr lang="en-US" sz="4000" b="1" dirty="0"/>
              <a:t>postpone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84874" y="1528355"/>
            <a:ext cx="6106383" cy="1306285"/>
          </a:xfrm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/>
          <a:p>
            <a:r>
              <a:rPr lang="en-US" dirty="0"/>
              <a:t>put </a:t>
            </a:r>
            <a:r>
              <a:rPr lang="en-US" dirty="0" smtClean="0"/>
              <a:t>off to </a:t>
            </a:r>
            <a:r>
              <a:rPr lang="en-US" dirty="0"/>
              <a:t>a later time; delay </a:t>
            </a:r>
            <a:endParaRPr lang="en-US" dirty="0" smtClean="0"/>
          </a:p>
          <a:p>
            <a:r>
              <a:rPr lang="en-US" dirty="0">
                <a:solidFill>
                  <a:srgbClr val="FF0000"/>
                </a:solidFill>
              </a:rPr>
              <a:t>The supermarket's owner planned to postpone the grand </a:t>
            </a:r>
            <a:r>
              <a:rPr lang="en-US" dirty="0" smtClean="0">
                <a:solidFill>
                  <a:srgbClr val="FF0000"/>
                </a:solidFill>
              </a:rPr>
              <a:t>opening until </a:t>
            </a:r>
            <a:r>
              <a:rPr lang="en-US" dirty="0">
                <a:solidFill>
                  <a:srgbClr val="FF0000"/>
                </a:solidFill>
              </a:rPr>
              <a:t>Saturday. 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2341" y="3260354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consent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2341" y="4922017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massive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5584874" y="3260353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agree; give permission or approval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David would not consent to our plan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5B9BD5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5584874" y="4922016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big and heavy; large and solid; bulky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From lifting weights, Willie had developed massive arm muscles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67365" y="51396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072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570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 animBg="1"/>
      <p:bldP spid="4" grpId="0" uiExpand="1" build="p" animBg="1"/>
      <p:bldP spid="6" grpId="0" animBg="1"/>
      <p:bldP spid="7" grpId="0" animBg="1"/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418012"/>
            <a:ext cx="8911687" cy="67926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Vocab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2341" y="1528355"/>
            <a:ext cx="4457112" cy="1306285"/>
          </a:xfrm>
          <a:ln>
            <a:solidFill>
              <a:srgbClr val="FF0000"/>
            </a:solidFill>
            <a:prstDash val="solid"/>
          </a:ln>
        </p:spPr>
        <p:txBody>
          <a:bodyPr>
            <a:normAutofit lnSpcReduction="10000"/>
          </a:bodyPr>
          <a:lstStyle/>
          <a:p>
            <a:r>
              <a:rPr lang="en-US" sz="4000" b="1" dirty="0"/>
              <a:t>capsule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84874" y="1528355"/>
            <a:ext cx="6106383" cy="1306285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en-US" dirty="0"/>
              <a:t>a small case or </a:t>
            </a:r>
            <a:r>
              <a:rPr lang="en-US" dirty="0" smtClean="0"/>
              <a:t>covering</a:t>
            </a:r>
          </a:p>
          <a:p>
            <a:r>
              <a:rPr lang="en-US" dirty="0">
                <a:solidFill>
                  <a:srgbClr val="FF0000"/>
                </a:solidFill>
              </a:rPr>
              <a:t>He explored* the space capsule for special equipment. 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2341" y="3260354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preserve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2341" y="4922017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denounce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5584874" y="3260353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keep from harm or change; keep safe; protect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outfielder's records are preserved in the Baseball Hall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of Fame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5B9BD5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5584874" y="4922016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condemn in public; express strong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disapproval of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consumer advocate denounced the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defective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products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being sold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97993" y="4180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649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5329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 animBg="1"/>
      <p:bldP spid="4" grpId="0" uiExpand="1" build="p" animBg="1"/>
      <p:bldP spid="6" grpId="0" animBg="1"/>
      <p:bldP spid="7" grpId="0" animBg="1"/>
      <p:bldP spid="8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418012"/>
            <a:ext cx="8911687" cy="67926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Vocab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2341" y="1528355"/>
            <a:ext cx="4457112" cy="1306285"/>
          </a:xfrm>
          <a:ln>
            <a:solidFill>
              <a:srgbClr val="FF0000"/>
            </a:solidFill>
            <a:prstDash val="solid"/>
          </a:ln>
        </p:spPr>
        <p:txBody>
          <a:bodyPr>
            <a:normAutofit fontScale="85000" lnSpcReduction="10000"/>
          </a:bodyPr>
          <a:lstStyle/>
          <a:p>
            <a:r>
              <a:rPr lang="en-US" sz="4000" b="1" dirty="0"/>
              <a:t>unique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84874" y="1528355"/>
            <a:ext cx="6106383" cy="1306285"/>
          </a:xfrm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/>
          <a:p>
            <a:r>
              <a:rPr lang="en-US" dirty="0"/>
              <a:t>having no like or equal; being the only one of its kind </a:t>
            </a:r>
            <a:endParaRPr lang="en-US" dirty="0" smtClean="0"/>
          </a:p>
          <a:p>
            <a:r>
              <a:rPr lang="en-US" dirty="0" err="1" smtClean="0">
                <a:solidFill>
                  <a:srgbClr val="FF0000"/>
                </a:solidFill>
              </a:rPr>
              <a:t>mary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has a unique collection of Israeli stamps. 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2341" y="3260354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torrent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2341" y="4922017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resent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5584874" y="3260353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any violent, rushing stream; flood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After trying to defraud* the public, Lefty was faced with a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torrent of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charges.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5B9BD5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5584874" y="4922016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feel injured and angered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earthquake victim resented the poor emergency care. 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45445" y="51396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32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520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 animBg="1"/>
      <p:bldP spid="4" grpId="0" uiExpand="1" build="p" animBg="1"/>
      <p:bldP spid="6" grpId="0" animBg="1"/>
      <p:bldP spid="7" grpId="0" animBg="1"/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418012"/>
            <a:ext cx="8911687" cy="67926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Vocab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2341" y="1528355"/>
            <a:ext cx="4457112" cy="1306285"/>
          </a:xfrm>
          <a:ln>
            <a:solidFill>
              <a:srgbClr val="FF0000"/>
            </a:solidFill>
            <a:prstDash val="solid"/>
          </a:ln>
        </p:spPr>
        <p:txBody>
          <a:bodyPr>
            <a:normAutofit/>
          </a:bodyPr>
          <a:lstStyle/>
          <a:p>
            <a:r>
              <a:rPr lang="en-US" sz="4000" b="1" dirty="0"/>
              <a:t>molest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84874" y="1528355"/>
            <a:ext cx="6106383" cy="1306285"/>
          </a:xfrm>
          <a:ln w="1270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dirty="0" smtClean="0"/>
              <a:t>interfere </a:t>
            </a:r>
            <a:r>
              <a:rPr lang="en-US" dirty="0"/>
              <a:t>with and trouble; disturb </a:t>
            </a:r>
            <a:endParaRPr lang="en-US" dirty="0" smtClean="0"/>
          </a:p>
          <a:p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My neighbor was molested when walking home from the subway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2341" y="3260354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gloomy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2341" y="4922017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unforeseen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5584874" y="3260353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dark; dim; in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lOW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spiritS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My cousin was gloomy because his best friend had moved away.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5584874" y="4922016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not known beforehand;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unexpected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We had some unforeseen problems with the new engine.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76073" y="4180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876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438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 animBg="1"/>
      <p:bldP spid="4" grpId="0" uiExpand="1" build="p" animBg="1"/>
      <p:bldP spid="6" grpId="0" animBg="1"/>
      <p:bldP spid="7" grpId="0" animBg="1"/>
      <p:bldP spid="8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960" y="281210"/>
            <a:ext cx="9392959" cy="998950"/>
          </a:xfrm>
        </p:spPr>
        <p:txBody>
          <a:bodyPr/>
          <a:lstStyle/>
          <a:p>
            <a:r>
              <a:rPr lang="en-US" dirty="0"/>
              <a:t>Words in Use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1280160"/>
            <a:ext cx="8698450" cy="5280660"/>
          </a:xfrm>
          <a:ln w="28575">
            <a:solidFill>
              <a:srgbClr val="C00000"/>
            </a:solidFill>
          </a:ln>
        </p:spPr>
        <p:txBody>
          <a:bodyPr anchor="ctr" anchorCtr="0">
            <a:normAutofit fontScale="92500" lnSpcReduction="20000"/>
          </a:bodyPr>
          <a:lstStyle/>
          <a:p>
            <a:r>
              <a:rPr lang="en-US" sz="2800" b="1" dirty="0"/>
              <a:t>T</a:t>
            </a:r>
            <a:r>
              <a:rPr lang="en-US" sz="2800" b="1" dirty="0" smtClean="0"/>
              <a:t>he </a:t>
            </a:r>
            <a:r>
              <a:rPr lang="en-US" sz="2800" b="1" dirty="0"/>
              <a:t>Frozen </a:t>
            </a:r>
            <a:r>
              <a:rPr lang="en-US" sz="2800" b="1" dirty="0" smtClean="0"/>
              <a:t>Future;</a:t>
            </a:r>
          </a:p>
          <a:p>
            <a:r>
              <a:rPr lang="en-US" sz="2800" dirty="0" smtClean="0"/>
              <a:t> </a:t>
            </a:r>
            <a:r>
              <a:rPr lang="en-US" sz="2800" dirty="0"/>
              <a:t>Doctors are always devising* new cures for diseases that kill people. But suppose you are dying from an incurable illness now. If only you could </a:t>
            </a:r>
            <a:r>
              <a:rPr lang="en-US" sz="2800" b="1" u="sng" dirty="0">
                <a:solidFill>
                  <a:srgbClr val="FEFFFF"/>
                </a:solidFill>
              </a:rPr>
              <a:t>postpone</a:t>
            </a:r>
            <a:r>
              <a:rPr lang="en-US" sz="2800" dirty="0"/>
              <a:t> death until a cure was found! Now some people are trying to do just that. One young man </a:t>
            </a:r>
            <a:r>
              <a:rPr lang="en-US" sz="2800" b="1" u="sng" dirty="0">
                <a:solidFill>
                  <a:srgbClr val="FEFFFF"/>
                </a:solidFill>
              </a:rPr>
              <a:t>consented</a:t>
            </a:r>
            <a:r>
              <a:rPr lang="en-US" sz="2800" dirty="0"/>
              <a:t> to having his body frozen and placed in a </a:t>
            </a:r>
            <a:r>
              <a:rPr lang="en-US" sz="2800" b="1" u="sng" dirty="0" smtClean="0">
                <a:solidFill>
                  <a:srgbClr val="FEFFFF"/>
                </a:solidFill>
              </a:rPr>
              <a:t>massive</a:t>
            </a:r>
            <a:r>
              <a:rPr lang="en-US" sz="2800" b="1" u="sng" dirty="0" smtClean="0">
                <a:solidFill>
                  <a:srgbClr val="0070C0"/>
                </a:solidFill>
              </a:rPr>
              <a:t> </a:t>
            </a:r>
            <a:r>
              <a:rPr lang="en-US" sz="2800" dirty="0"/>
              <a:t>with</a:t>
            </a:r>
            <a:r>
              <a:rPr lang="en-US" sz="2800" dirty="0" smtClean="0"/>
              <a:t> </a:t>
            </a:r>
            <a:r>
              <a:rPr lang="en-US" sz="2800" b="1" u="sng" dirty="0">
                <a:solidFill>
                  <a:srgbClr val="FEFFFF"/>
                </a:solidFill>
              </a:rPr>
              <a:t>capsule</a:t>
            </a:r>
            <a:r>
              <a:rPr lang="en-US" sz="2800" b="1" u="sng" dirty="0">
                <a:solidFill>
                  <a:srgbClr val="0070C0"/>
                </a:solidFill>
              </a:rPr>
              <a:t> </a:t>
            </a:r>
            <a:r>
              <a:rPr lang="en-US" sz="2800" dirty="0"/>
              <a:t>in order to </a:t>
            </a:r>
            <a:r>
              <a:rPr lang="en-US" sz="2800" b="1" u="sng" dirty="0">
                <a:solidFill>
                  <a:srgbClr val="FEFFFF"/>
                </a:solidFill>
              </a:rPr>
              <a:t>preserve</a:t>
            </a:r>
            <a:r>
              <a:rPr lang="en-US" sz="2800" dirty="0"/>
              <a:t> it until doctors find a cure for his disease. Some </a:t>
            </a:r>
            <a:r>
              <a:rPr lang="en-US" sz="2800" dirty="0" smtClean="0"/>
              <a:t>people have </a:t>
            </a:r>
            <a:endParaRPr lang="en-US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66960" y="1280160"/>
            <a:ext cx="1920241" cy="5280660"/>
          </a:xfrm>
          <a:ln w="25400">
            <a:solidFill>
              <a:schemeClr val="accent6">
                <a:lumMod val="50000"/>
              </a:schemeClr>
            </a:solidFill>
          </a:ln>
        </p:spPr>
        <p:txBody>
          <a:bodyPr anchor="ctr" anchorCtr="0">
            <a:normAutofit fontScale="92500" lnSpcReduction="20000"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Torrent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preserve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Unforseen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Capsule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Gloomy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massive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Molest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Consented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Resent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Postponed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Denounced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unique</a:t>
            </a:r>
          </a:p>
          <a:p>
            <a:endParaRPr lang="en-US" dirty="0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83398" y="29332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98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6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پرونده" ma:contentTypeID="0x01010038EE485FB9274448B5E5B0FF0ECB3346" ma:contentTypeVersion="3" ma:contentTypeDescription="یک سند جدید ایجاد کنید." ma:contentTypeScope="" ma:versionID="879a17dea37dbf3eb3c9d0be085887ae">
  <xsd:schema xmlns:xsd="http://www.w3.org/2001/XMLSchema" xmlns:xs="http://www.w3.org/2001/XMLSchema" xmlns:p="http://schemas.microsoft.com/office/2006/metadata/properties" xmlns:ns2="1047730d-92e1-4018-9084-d932fd3a7f58" xmlns:ns3="12fdc5dc-769e-4543-b10d-fbea3dac4417" targetNamespace="http://schemas.microsoft.com/office/2006/metadata/properties" ma:root="true" ma:fieldsID="05a1c3cdee81c85cb937771a12b2679b" ns2:_="" ns3:_="">
    <xsd:import namespace="1047730d-92e1-4018-9084-d932fd3a7f58"/>
    <xsd:import namespace="12fdc5dc-769e-4543-b10d-fbea3dac441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_x0646__x0648__x0639__x0020__x062d__x06cc__x0637__x0647_"/>
                <xsd:element ref="ns3:_x062f__x0627__x0646__x0634__x06af__x0627__x0647_"/>
                <xsd:element ref="ns3:_x0646__x0648__x0639__x0020__x0641__x0627__x06cc__x0644_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47730d-92e1-4018-9084-d932fd3a7f5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مقدار شناسه سند" ma:description="مقدار شناسه سند تعیین شده برای این آیتم." ma:internalName="_dlc_DocId" ma:readOnly="true">
      <xsd:simpleType>
        <xsd:restriction base="dms:Text"/>
      </xsd:simpleType>
    </xsd:element>
    <xsd:element name="_dlc_DocIdUrl" ma:index="9" nillable="true" ma:displayName="شناسه سند" ma:description="پیوند دائمی به این سند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حفظ شناسه" ma:description="نگهداری شناسه در حین افزودن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dc5dc-769e-4543-b10d-fbea3dac4417" elementFormDefault="qualified">
    <xsd:import namespace="http://schemas.microsoft.com/office/2006/documentManagement/types"/>
    <xsd:import namespace="http://schemas.microsoft.com/office/infopath/2007/PartnerControls"/>
    <xsd:element name="_x0646__x0648__x0639__x0020__x062d__x06cc__x0637__x0647_" ma:index="11" ma:displayName="نوع حیطه" ma:default="عوامل بيماري‌زاي زنده، اصول گندزدايي و استريليزاسيون" ma:format="Dropdown" ma:internalName="_x0646__x0648__x0639__x0020__x062d__x06cc__x0637__x0647_">
      <xsd:simpleType>
        <xsd:restriction base="dms:Choice">
          <xsd:enumeration value="عوامل بيماري‌زاي زنده، اصول گندزدايي و استريليزاسيون"/>
          <xsd:enumeration value="آمار حياتي، اپيدميولوژی و روش تحقيق"/>
          <xsd:enumeration value="آناتومی و فیزیولوژی"/>
          <xsd:enumeration value="برنامه‌ريزي عملياتي و مديريت ارتقاء‌ كیفيت خدمات در خانه‌هاي بهداشت"/>
          <xsd:enumeration value="بهداشت دهان و دندان"/>
          <xsd:enumeration value="ارتقاء بهداشت فردي و شيوه زندگي سالم"/>
          <xsd:enumeration value="بهداشت حرفه‌اي"/>
          <xsd:enumeration value="بهداشت محيط"/>
          <xsd:enumeration value="بيماري‌هاي واگير"/>
          <xsd:enumeration value="کار با کامپیوتر و اينترنت؛ آشنايي با نرم‌افزارهاي نظام شبكه"/>
          <xsd:enumeration value="داروشناسي براي خانه‌هاي بهداشت"/>
          <xsd:enumeration value="ارتقاء سلامت، توانمندسازي جامعه و توسعه مشاركت افراد و سازمان‌ها"/>
          <xsd:enumeration value="كمك‌هاي اوليه و اقدامات امدادي"/>
          <xsd:enumeration value="ايمن سازي و بيماري‌هاي قابل پيشگيري با واكسن"/>
          <xsd:enumeration value="مديريت خطر بلايا"/>
          <xsd:enumeration value="مراقبت‌هاي ادغام يافته سلامت مادران"/>
          <xsd:enumeration value="مراقبت‌هاي ادغام يافته سلامت جوانان"/>
          <xsd:enumeration value="مباني بهداشت و كار در روستا"/>
          <xsd:enumeration value="مراقبت‌هاي ادغام يافته سلامت كودكان"/>
          <xsd:enumeration value="مراقبت‌هاي ادغام يافته سلامت ميانسالان"/>
          <xsd:enumeration value="مراقبت‌هاي ادغام يافته سلامت نوجوانان و مدارس"/>
          <xsd:enumeration value="مراقبت‌هاي ادغام يافته سلامت سالمندان"/>
          <xsd:enumeration value="بيماري‌هاي غيرواگير"/>
          <xsd:enumeration value="اصول تغذیه"/>
          <xsd:enumeration value="پرستاري از بيمار"/>
          <xsd:enumeration value="سلامت باروري"/>
          <xsd:enumeration value="رويكرد به شكايات شايع و درمان‌هاي ساده علامتي"/>
          <xsd:enumeration value="سلامت روان"/>
          <xsd:enumeration value="نحوه معاینات فیزیکی"/>
          <xsd:enumeration value="سایر موارد"/>
          <xsd:enumeration value="دستوالعمل آماده سازی پاورپوینت"/>
          <xsd:enumeration value="سلامت میانسالان"/>
        </xsd:restriction>
      </xsd:simpleType>
    </xsd:element>
    <xsd:element name="_x062f__x0627__x0646__x0634__x06af__x0627__x0647_" ma:index="12" ma:displayName="دانشگاه" ma:format="Dropdown" ma:internalName="_x062f__x0627__x0646__x0634__x06af__x0627__x0647_">
      <xsd:simpleType>
        <xsd:restriction base="dms:Choice">
          <xsd:enumeration value="آبادان"/>
          <xsd:enumeration value="آذربایجان غربی"/>
          <xsd:enumeration value="اردبیل"/>
          <xsd:enumeration value="اسدآباد"/>
          <xsd:enumeration value="اسفراين"/>
          <xsd:enumeration value="اصفهان"/>
          <xsd:enumeration value="البرز"/>
          <xsd:enumeration value="اهواز"/>
          <xsd:enumeration value="ايرانشهر"/>
          <xsd:enumeration value="ایران"/>
          <xsd:enumeration value="ایلام"/>
          <xsd:enumeration value="بابل"/>
          <xsd:enumeration value="بم"/>
          <xsd:enumeration value="بهبهان"/>
          <xsd:enumeration value="بوشهر"/>
          <xsd:enumeration value="بیرجند"/>
          <xsd:enumeration value="تبریز"/>
          <xsd:enumeration value="تربت جام"/>
          <xsd:enumeration value="تربت حیدریه"/>
          <xsd:enumeration value="تهران"/>
          <xsd:enumeration value="جهرم"/>
          <xsd:enumeration value="جیرفت"/>
          <xsd:enumeration value="چهارمحال و بختیاری"/>
          <xsd:enumeration value="خراسان شمالی"/>
          <xsd:enumeration value="خلخال"/>
          <xsd:enumeration value="خمين"/>
          <xsd:enumeration value="خوی"/>
          <xsd:enumeration value="دزفول"/>
          <xsd:enumeration value="رفسنجان"/>
          <xsd:enumeration value="زابل"/>
          <xsd:enumeration value="زاهدان"/>
          <xsd:enumeration value="زنجان"/>
          <xsd:enumeration value="ساوه"/>
          <xsd:enumeration value="سبزوار"/>
          <xsd:enumeration value="سراب"/>
          <xsd:enumeration value="سمنان"/>
          <xsd:enumeration value="سيرجان"/>
          <xsd:enumeration value="شاهرود"/>
          <xsd:enumeration value="شهید بهشتی"/>
          <xsd:enumeration value="شوشتر"/>
          <xsd:enumeration value="شیراز"/>
          <xsd:enumeration value="فسا"/>
          <xsd:enumeration value="قزوین"/>
          <xsd:enumeration value="قم"/>
          <xsd:enumeration value="گراش"/>
          <xsd:enumeration value="گلستان"/>
          <xsd:enumeration value="گناباد"/>
          <xsd:enumeration value="گیلان"/>
          <xsd:enumeration value="لارستان"/>
          <xsd:enumeration value="لرستان"/>
          <xsd:enumeration value="مازندران"/>
          <xsd:enumeration value="مراغه"/>
          <xsd:enumeration value="مرکزی"/>
          <xsd:enumeration value="مشهد"/>
          <xsd:enumeration value="نیشابور"/>
          <xsd:enumeration value="هرمزگان"/>
          <xsd:enumeration value="همدان"/>
          <xsd:enumeration value="کاشان"/>
          <xsd:enumeration value="کردستان"/>
          <xsd:enumeration value="کرمان"/>
          <xsd:enumeration value="کرمانشاه"/>
          <xsd:enumeration value="کهگیلویه و بویراحمد"/>
          <xsd:enumeration value="یزد"/>
          <xsd:enumeration value="ستاد وزارت بهداشت درمان و آموزش پزشکی"/>
        </xsd:restriction>
      </xsd:simpleType>
    </xsd:element>
    <xsd:element name="_x0646__x0648__x0639__x0020__x0641__x0627__x06cc__x0644_" ma:index="13" ma:displayName="نوع فایل" ma:default="فیلم" ma:format="Dropdown" ma:internalName="_x0646__x0648__x0639__x0020__x0641__x0627__x06cc__x0644_">
      <xsd:simpleType>
        <xsd:restriction base="dms:Choice">
          <xsd:enumeration value="فیلم"/>
          <xsd:enumeration value="عکس"/>
          <xsd:enumeration value="پاورپوینت"/>
          <xsd:enumeration value="مستند و راهنما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یات"/>
        <xsd:element ref="dc:title" minOccurs="0" maxOccurs="1" ma:index="4" ma:displayName="عنوان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062f__x0627__x0646__x0634__x06af__x0627__x0647_ xmlns="12fdc5dc-769e-4543-b10d-fbea3dac4417">مازندران</_x062f__x0627__x0646__x0634__x06af__x0627__x0647_>
    <_x0646__x0648__x0639__x0020__x062d__x06cc__x0637__x0647_ xmlns="12fdc5dc-769e-4543-b10d-fbea3dac4417">سایر موارد</_x0646__x0648__x0639__x0020__x062d__x06cc__x0637__x0647_>
    <_x0646__x0648__x0639__x0020__x0641__x0627__x06cc__x0644_ xmlns="12fdc5dc-769e-4543-b10d-fbea3dac4417">پاورپوینت</_x0646__x0648__x0639__x0020__x0641__x0627__x06cc__x0644_>
    <_dlc_DocId xmlns="1047730d-92e1-4018-9084-d932fd3a7f58">5NN7CDR5NKU2-831-359</_dlc_DocId>
    <_dlc_DocIdUrl xmlns="1047730d-92e1-4018-9084-d932fd3a7f58">
      <Url>http://www.health.gov.ir/hnd/_layouts/DocIdRedir.aspx?ID=5NN7CDR5NKU2-831-359</Url>
      <Description>5NN7CDR5NKU2-831-359</Description>
    </_dlc_DocIdUrl>
  </documentManagement>
</p:properties>
</file>

<file path=customXml/itemProps1.xml><?xml version="1.0" encoding="utf-8"?>
<ds:datastoreItem xmlns:ds="http://schemas.openxmlformats.org/officeDocument/2006/customXml" ds:itemID="{0F662D7A-F146-4C4A-8C17-077768257CDD}"/>
</file>

<file path=customXml/itemProps2.xml><?xml version="1.0" encoding="utf-8"?>
<ds:datastoreItem xmlns:ds="http://schemas.openxmlformats.org/officeDocument/2006/customXml" ds:itemID="{1DD5A099-7043-4559-BC75-0EA536E7390D}"/>
</file>

<file path=customXml/itemProps3.xml><?xml version="1.0" encoding="utf-8"?>
<ds:datastoreItem xmlns:ds="http://schemas.openxmlformats.org/officeDocument/2006/customXml" ds:itemID="{74FBC734-0A26-47D8-8F82-04F74A10C2E1}"/>
</file>

<file path=customXml/itemProps4.xml><?xml version="1.0" encoding="utf-8"?>
<ds:datastoreItem xmlns:ds="http://schemas.openxmlformats.org/officeDocument/2006/customXml" ds:itemID="{1A7B0319-F53A-470C-B954-6207568C9D12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1329</Words>
  <Application>Microsoft Office PowerPoint</Application>
  <PresentationFormat>Widescreen</PresentationFormat>
  <Paragraphs>177</Paragraphs>
  <Slides>25</Slides>
  <Notes>0</Notes>
  <HiddenSlides>0</HiddenSlides>
  <MMClips>19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B Yagut</vt:lpstr>
      <vt:lpstr>Calibri</vt:lpstr>
      <vt:lpstr>Calibri Light</vt:lpstr>
      <vt:lpstr>Times New Roman</vt:lpstr>
      <vt:lpstr>Wingdings 3</vt:lpstr>
      <vt:lpstr>Office Theme</vt:lpstr>
      <vt:lpstr>مشخصات سند</vt:lpstr>
      <vt:lpstr>PowerPoint Presentation</vt:lpstr>
      <vt:lpstr>PowerPoint Presentation</vt:lpstr>
      <vt:lpstr>PowerPoint Presentation</vt:lpstr>
      <vt:lpstr>Vocab</vt:lpstr>
      <vt:lpstr>Vocab</vt:lpstr>
      <vt:lpstr>Vocab</vt:lpstr>
      <vt:lpstr>Vocab</vt:lpstr>
      <vt:lpstr>Words in Use </vt:lpstr>
      <vt:lpstr>Words in Use </vt:lpstr>
      <vt:lpstr>Words in Use </vt:lpstr>
      <vt:lpstr>Words in Use 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SA-Zaban Englisi- </dc:title>
  <dc:creator>Windows User</dc:creator>
  <cp:lastModifiedBy>Windows User</cp:lastModifiedBy>
  <cp:revision>4</cp:revision>
  <dcterms:created xsi:type="dcterms:W3CDTF">2020-05-12T09:29:32Z</dcterms:created>
  <dcterms:modified xsi:type="dcterms:W3CDTF">2020-05-12T09:50:37Z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0x01010038EE485FB9274448B5E5B0FF0ECB3346</vt:lpwstr>
  </property>
  <property fmtid="{D5CDD505-2E9C-101B-9397-08002B2CF9AE}" pid="3" name="_dlc_DocIdItemGuid">
    <vt:lpwstr>0a947119-6780-470f-b586-cc9d1b2cc78f</vt:lpwstr>
  </property>
</Properties>
</file>